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5143500" type="screen16x9"/>
  <p:notesSz cx="6858000" cy="9144000"/>
  <p:embeddedFontLst>
    <p:embeddedFont>
      <p:font typeface="Lato" panose="020B0604020202020204" charset="0"/>
      <p:regular r:id="rId27"/>
      <p:bold r:id="rId28"/>
      <p:italic r:id="rId29"/>
      <p:boldItalic r:id="rId30"/>
    </p:embeddedFont>
    <p:embeddedFont>
      <p:font typeface="Raleway"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2" d="100"/>
          <a:sy n="122" d="100"/>
        </p:scale>
        <p:origin x="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8935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393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7482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477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1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800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8067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118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21645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328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3175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110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43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445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0379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173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854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2292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3097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401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129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756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003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529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007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Shape 6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Shape 6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Shape 6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71258" y="1300125"/>
            <a:ext cx="7801500" cy="173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High-Level Design of a Distribution Microgrid</a:t>
            </a:r>
            <a:endParaRPr/>
          </a:p>
        </p:txBody>
      </p:sp>
      <p:sp>
        <p:nvSpPr>
          <p:cNvPr id="87" name="Shape 87"/>
          <p:cNvSpPr txBox="1">
            <a:spLocks noGrp="1"/>
          </p:cNvSpPr>
          <p:nvPr>
            <p:ph type="subTitle" idx="1"/>
          </p:nvPr>
        </p:nvSpPr>
        <p:spPr>
          <a:xfrm>
            <a:off x="671250" y="2761576"/>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Arial"/>
                <a:ea typeface="Arial"/>
                <a:cs typeface="Arial"/>
                <a:sym typeface="Arial"/>
              </a:rPr>
              <a:t>Senior Design Team 11</a:t>
            </a:r>
            <a:endParaRPr>
              <a:latin typeface="Arial"/>
              <a:ea typeface="Arial"/>
              <a:cs typeface="Arial"/>
              <a:sym typeface="Arial"/>
            </a:endParaRPr>
          </a:p>
          <a:p>
            <a:pPr marL="0" lvl="0" indent="457200">
              <a:spcBef>
                <a:spcPts val="0"/>
              </a:spcBef>
              <a:spcAft>
                <a:spcPts val="0"/>
              </a:spcAft>
              <a:buNone/>
            </a:pPr>
            <a:r>
              <a:rPr lang="en">
                <a:latin typeface="Arial"/>
                <a:ea typeface="Arial"/>
                <a:cs typeface="Arial"/>
                <a:sym typeface="Arial"/>
              </a:rPr>
              <a:t>Website:  https://sddec18-11.sd.ece.iastate.edu/</a:t>
            </a:r>
            <a:endParaRPr>
              <a:latin typeface="Arial"/>
              <a:ea typeface="Arial"/>
              <a:cs typeface="Arial"/>
              <a:sym typeface="Arial"/>
            </a:endParaRPr>
          </a:p>
          <a:p>
            <a:pPr marL="0" lvl="0" indent="0">
              <a:spcBef>
                <a:spcPts val="0"/>
              </a:spcBef>
              <a:spcAft>
                <a:spcPts val="0"/>
              </a:spcAft>
              <a:buNone/>
            </a:pPr>
            <a:endParaRPr>
              <a:latin typeface="Arial"/>
              <a:ea typeface="Arial"/>
              <a:cs typeface="Arial"/>
              <a:sym typeface="Arial"/>
            </a:endParaRPr>
          </a:p>
          <a:p>
            <a:pPr marL="0" lvl="0" indent="0">
              <a:spcBef>
                <a:spcPts val="0"/>
              </a:spcBef>
              <a:spcAft>
                <a:spcPts val="0"/>
              </a:spcAft>
              <a:buNone/>
            </a:pPr>
            <a:r>
              <a:rPr lang="en">
                <a:latin typeface="Arial"/>
                <a:ea typeface="Arial"/>
                <a:cs typeface="Arial"/>
                <a:sym typeface="Arial"/>
              </a:rPr>
              <a:t>Client: Alliant Energy</a:t>
            </a:r>
            <a:endParaRPr>
              <a:latin typeface="Arial"/>
              <a:ea typeface="Arial"/>
              <a:cs typeface="Arial"/>
              <a:sym typeface="Arial"/>
            </a:endParaRPr>
          </a:p>
          <a:p>
            <a:pPr marL="0" lvl="0" indent="0">
              <a:spcBef>
                <a:spcPts val="0"/>
              </a:spcBef>
              <a:spcAft>
                <a:spcPts val="0"/>
              </a:spcAft>
              <a:buNone/>
            </a:pPr>
            <a:r>
              <a:rPr lang="en">
                <a:latin typeface="Arial"/>
                <a:ea typeface="Arial"/>
                <a:cs typeface="Arial"/>
                <a:sym typeface="Arial"/>
              </a:rPr>
              <a:t>	Darin Lamos and Logan Heinen of the Distribution Engineering Department</a:t>
            </a:r>
            <a:endParaRPr>
              <a:latin typeface="Arial"/>
              <a:ea typeface="Arial"/>
              <a:cs typeface="Arial"/>
              <a:sym typeface="Arial"/>
            </a:endParaRPr>
          </a:p>
          <a:p>
            <a:pPr marL="0" lvl="0" indent="0">
              <a:spcBef>
                <a:spcPts val="0"/>
              </a:spcBef>
              <a:spcAft>
                <a:spcPts val="0"/>
              </a:spcAft>
              <a:buNone/>
            </a:pPr>
            <a:r>
              <a:rPr lang="en">
                <a:latin typeface="Arial"/>
                <a:ea typeface="Arial"/>
                <a:cs typeface="Arial"/>
                <a:sym typeface="Arial"/>
              </a:rPr>
              <a:t>Faculty Advisor: Professor James McCalley</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Project Milestones</a:t>
            </a:r>
            <a:endParaRPr/>
          </a:p>
        </p:txBody>
      </p:sp>
      <p:sp>
        <p:nvSpPr>
          <p:cNvPr id="153" name="Shape 15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Initial combination of solar and battery capable of supplying enough power</a:t>
            </a:r>
            <a:endParaRPr sz="1400" dirty="0">
              <a:solidFill>
                <a:srgbClr val="000000"/>
              </a:solidFill>
              <a:latin typeface="Arial"/>
              <a:ea typeface="Arial"/>
              <a:cs typeface="Arial"/>
              <a:sym typeface="Arial"/>
            </a:endParaRPr>
          </a:p>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Simulating the microgrid for one week, one month, one year</a:t>
            </a:r>
            <a:endParaRPr sz="1400" dirty="0">
              <a:solidFill>
                <a:srgbClr val="000000"/>
              </a:solidFill>
              <a:latin typeface="Arial"/>
              <a:ea typeface="Arial"/>
              <a:cs typeface="Arial"/>
              <a:sym typeface="Arial"/>
            </a:endParaRPr>
          </a:p>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Implementing supplemental generation and 100%, 90%, and </a:t>
            </a:r>
            <a:r>
              <a:rPr lang="en" sz="1400" dirty="0" smtClean="0">
                <a:solidFill>
                  <a:srgbClr val="000000"/>
                </a:solidFill>
                <a:latin typeface="Arial"/>
                <a:ea typeface="Arial"/>
                <a:cs typeface="Arial"/>
                <a:sym typeface="Arial"/>
              </a:rPr>
              <a:t>80% solar </a:t>
            </a:r>
            <a:r>
              <a:rPr lang="en" sz="1400" dirty="0">
                <a:solidFill>
                  <a:srgbClr val="000000"/>
                </a:solidFill>
                <a:latin typeface="Arial"/>
                <a:ea typeface="Arial"/>
                <a:cs typeface="Arial"/>
                <a:sym typeface="Arial"/>
              </a:rPr>
              <a:t>supply</a:t>
            </a:r>
            <a:endParaRPr sz="1400" dirty="0">
              <a:solidFill>
                <a:srgbClr val="000000"/>
              </a:solidFill>
              <a:latin typeface="Arial"/>
              <a:ea typeface="Arial"/>
              <a:cs typeface="Arial"/>
              <a:sym typeface="Arial"/>
            </a:endParaRPr>
          </a:p>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Future changes to system to keep up with increasing kWh demand</a:t>
            </a:r>
            <a:endParaRPr sz="1400" dirty="0">
              <a:solidFill>
                <a:srgbClr val="000000"/>
              </a:solidFill>
              <a:latin typeface="Arial"/>
              <a:ea typeface="Arial"/>
              <a:cs typeface="Arial"/>
              <a:sym typeface="Arial"/>
            </a:endParaRPr>
          </a:p>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Use the simulation to model the environment of Nichols, Iowa and prove that the design is capable of supplying enough power to the load.</a:t>
            </a:r>
            <a:endParaRPr sz="1400" dirty="0">
              <a:solidFill>
                <a:srgbClr val="000000"/>
              </a:solidFill>
              <a:latin typeface="Arial"/>
              <a:ea typeface="Arial"/>
              <a:cs typeface="Arial"/>
              <a:sym typeface="Arial"/>
            </a:endParaRPr>
          </a:p>
          <a:p>
            <a:pPr marL="457200" lvl="0" indent="-317500" rtl="0">
              <a:spcBef>
                <a:spcPts val="1000"/>
              </a:spcBef>
              <a:spcAft>
                <a:spcPts val="0"/>
              </a:spcAft>
              <a:buClr>
                <a:srgbClr val="000000"/>
              </a:buClr>
              <a:buSzPts val="1400"/>
              <a:buFont typeface="Arial"/>
              <a:buChar char="●"/>
            </a:pPr>
            <a:r>
              <a:rPr lang="en" sz="1400" dirty="0">
                <a:solidFill>
                  <a:srgbClr val="000000"/>
                </a:solidFill>
                <a:latin typeface="Arial"/>
                <a:ea typeface="Arial"/>
                <a:cs typeface="Arial"/>
                <a:sym typeface="Arial"/>
              </a:rPr>
              <a:t>Applying cost and life cycle analysis to the designed system</a:t>
            </a:r>
            <a:endParaRPr sz="1400" dirty="0">
              <a:solidFill>
                <a:srgbClr val="000000"/>
              </a:solidFill>
              <a:latin typeface="Arial"/>
              <a:ea typeface="Arial"/>
              <a:cs typeface="Arial"/>
              <a:sym typeface="Arial"/>
            </a:endParaRPr>
          </a:p>
        </p:txBody>
      </p:sp>
      <p:sp>
        <p:nvSpPr>
          <p:cNvPr id="154" name="Shape 154"/>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Schedule</a:t>
            </a:r>
            <a:endParaRPr/>
          </a:p>
        </p:txBody>
      </p:sp>
      <p:sp>
        <p:nvSpPr>
          <p:cNvPr id="160" name="Shape 160"/>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
        <p:nvSpPr>
          <p:cNvPr id="161" name="Shape 161"/>
          <p:cNvSpPr txBox="1"/>
          <p:nvPr/>
        </p:nvSpPr>
        <p:spPr>
          <a:xfrm>
            <a:off x="313650" y="1853850"/>
            <a:ext cx="8516700" cy="30690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Jan - Mar: </a:t>
            </a:r>
            <a:r>
              <a:rPr lang="en" sz="1800" dirty="0" smtClean="0"/>
              <a:t>Implementation of solar </a:t>
            </a:r>
            <a:r>
              <a:rPr lang="en" sz="1800" dirty="0"/>
              <a:t>+ </a:t>
            </a:r>
            <a:r>
              <a:rPr lang="en" sz="1800" dirty="0" smtClean="0"/>
              <a:t>battery </a:t>
            </a:r>
            <a:r>
              <a:rPr lang="en" sz="1800" dirty="0"/>
              <a:t>supply of demand</a:t>
            </a:r>
            <a:endParaRPr sz="1800" dirty="0"/>
          </a:p>
          <a:p>
            <a:pPr marL="457200" lvl="0" indent="-342900" rtl="0">
              <a:spcBef>
                <a:spcPts val="1000"/>
              </a:spcBef>
              <a:spcAft>
                <a:spcPts val="0"/>
              </a:spcAft>
              <a:buSzPts val="1800"/>
              <a:buChar char="●"/>
            </a:pPr>
            <a:r>
              <a:rPr lang="en" sz="1800" dirty="0"/>
              <a:t>Feb - Mar: Simulation model of environment and output</a:t>
            </a:r>
            <a:endParaRPr sz="1800" dirty="0"/>
          </a:p>
          <a:p>
            <a:pPr marL="457200" lvl="0" indent="-342900" rtl="0">
              <a:spcBef>
                <a:spcPts val="1000"/>
              </a:spcBef>
              <a:spcAft>
                <a:spcPts val="0"/>
              </a:spcAft>
              <a:buSzPts val="1800"/>
              <a:buChar char="●"/>
            </a:pPr>
            <a:r>
              <a:rPr lang="en" sz="1800" dirty="0"/>
              <a:t>April: Begin developing Matlab simulation</a:t>
            </a:r>
            <a:endParaRPr sz="1800" dirty="0"/>
          </a:p>
          <a:p>
            <a:pPr marL="457200" lvl="0" indent="-342900" rtl="0">
              <a:spcBef>
                <a:spcPts val="1000"/>
              </a:spcBef>
              <a:spcAft>
                <a:spcPts val="0"/>
              </a:spcAft>
              <a:buSzPts val="1800"/>
              <a:buChar char="●"/>
            </a:pPr>
            <a:r>
              <a:rPr lang="en" sz="1800" dirty="0"/>
              <a:t>April: User defined portion of demand supplied by solar panels </a:t>
            </a:r>
            <a:endParaRPr sz="1800" dirty="0"/>
          </a:p>
          <a:p>
            <a:pPr marL="457200" lvl="0" indent="-342900" rtl="0">
              <a:spcBef>
                <a:spcPts val="1000"/>
              </a:spcBef>
              <a:spcAft>
                <a:spcPts val="1000"/>
              </a:spcAft>
              <a:buSzPts val="1800"/>
              <a:buChar char="●"/>
            </a:pPr>
            <a:r>
              <a:rPr lang="en" sz="1800" dirty="0"/>
              <a:t>April: Finalize simulation and microgrid design, Project Plans, Design Documents, website</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System Design - Functional Decomposition</a:t>
            </a:r>
            <a:endParaRPr/>
          </a:p>
        </p:txBody>
      </p:sp>
      <p:sp>
        <p:nvSpPr>
          <p:cNvPr id="167" name="Shape 167"/>
          <p:cNvSpPr txBox="1">
            <a:spLocks noGrp="1"/>
          </p:cNvSpPr>
          <p:nvPr>
            <p:ph type="body" idx="1"/>
          </p:nvPr>
        </p:nvSpPr>
        <p:spPr>
          <a:xfrm>
            <a:off x="570450" y="2078875"/>
            <a:ext cx="8006700" cy="22611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Font typeface="Arial"/>
              <a:buAutoNum type="arabicPeriod"/>
            </a:pPr>
            <a:r>
              <a:rPr lang="en" sz="1400" dirty="0">
                <a:solidFill>
                  <a:srgbClr val="000000"/>
                </a:solidFill>
                <a:latin typeface="Arial"/>
                <a:ea typeface="Arial"/>
                <a:cs typeface="Arial"/>
                <a:sym typeface="Arial"/>
              </a:rPr>
              <a:t>Enter input information for the simulation</a:t>
            </a:r>
            <a:endParaRPr sz="1400" dirty="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AutoNum type="alphaLcPeriod"/>
            </a:pPr>
            <a:r>
              <a:rPr lang="en" sz="1400" dirty="0">
                <a:solidFill>
                  <a:srgbClr val="000000"/>
                </a:solidFill>
                <a:latin typeface="Arial"/>
                <a:ea typeface="Arial"/>
                <a:cs typeface="Arial"/>
                <a:sym typeface="Arial"/>
              </a:rPr>
              <a:t>Initial battery storage, month of the year, average daily kWh demand, quantity of panels, quantity of batteries</a:t>
            </a:r>
            <a:endParaRPr sz="1400" dirty="0">
              <a:solidFill>
                <a:srgbClr val="000000"/>
              </a:solidFill>
              <a:latin typeface="Arial"/>
              <a:ea typeface="Arial"/>
              <a:cs typeface="Arial"/>
              <a:sym typeface="Arial"/>
            </a:endParaRPr>
          </a:p>
          <a:p>
            <a:pPr marL="457200" lvl="0" indent="-317500" rtl="0">
              <a:spcBef>
                <a:spcPts val="0"/>
              </a:spcBef>
              <a:spcAft>
                <a:spcPts val="0"/>
              </a:spcAft>
              <a:buClr>
                <a:srgbClr val="000000"/>
              </a:buClr>
              <a:buSzPts val="1400"/>
              <a:buFont typeface="Arial"/>
              <a:buAutoNum type="arabicPeriod"/>
            </a:pPr>
            <a:r>
              <a:rPr lang="en" sz="1400" dirty="0">
                <a:solidFill>
                  <a:srgbClr val="000000"/>
                </a:solidFill>
                <a:latin typeface="Arial"/>
                <a:ea typeface="Arial"/>
                <a:cs typeface="Arial"/>
                <a:sym typeface="Arial"/>
              </a:rPr>
              <a:t>Generate Random Usage</a:t>
            </a:r>
            <a:endParaRPr sz="1400" dirty="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AutoNum type="alphaLcPeriod"/>
            </a:pPr>
            <a:r>
              <a:rPr lang="en" sz="1400" dirty="0">
                <a:solidFill>
                  <a:srgbClr val="000000"/>
                </a:solidFill>
                <a:latin typeface="Arial"/>
                <a:ea typeface="Arial"/>
                <a:cs typeface="Arial"/>
                <a:sym typeface="Arial"/>
              </a:rPr>
              <a:t>This simulates the kWh demand for each day of </a:t>
            </a:r>
            <a:r>
              <a:rPr lang="en" sz="1400" dirty="0" smtClean="0">
                <a:solidFill>
                  <a:srgbClr val="000000"/>
                </a:solidFill>
                <a:latin typeface="Arial"/>
                <a:ea typeface="Arial"/>
                <a:cs typeface="Arial"/>
                <a:sym typeface="Arial"/>
              </a:rPr>
              <a:t>a 1 </a:t>
            </a:r>
            <a:r>
              <a:rPr lang="en" sz="1400" dirty="0">
                <a:solidFill>
                  <a:srgbClr val="000000"/>
                </a:solidFill>
                <a:latin typeface="Arial"/>
                <a:ea typeface="Arial"/>
                <a:cs typeface="Arial"/>
                <a:sym typeface="Arial"/>
              </a:rPr>
              <a:t>month period</a:t>
            </a:r>
            <a:endParaRPr sz="1400" dirty="0">
              <a:solidFill>
                <a:srgbClr val="000000"/>
              </a:solidFill>
              <a:latin typeface="Arial"/>
              <a:ea typeface="Arial"/>
              <a:cs typeface="Arial"/>
              <a:sym typeface="Arial"/>
            </a:endParaRPr>
          </a:p>
          <a:p>
            <a:pPr marL="457200" lvl="0" indent="-317500" rtl="0">
              <a:spcBef>
                <a:spcPts val="0"/>
              </a:spcBef>
              <a:spcAft>
                <a:spcPts val="0"/>
              </a:spcAft>
              <a:buClr>
                <a:srgbClr val="000000"/>
              </a:buClr>
              <a:buSzPts val="1400"/>
              <a:buFont typeface="Arial"/>
              <a:buAutoNum type="arabicPeriod"/>
            </a:pPr>
            <a:r>
              <a:rPr lang="en" sz="1400" dirty="0">
                <a:solidFill>
                  <a:srgbClr val="000000"/>
                </a:solidFill>
                <a:latin typeface="Arial"/>
                <a:ea typeface="Arial"/>
                <a:cs typeface="Arial"/>
                <a:sym typeface="Arial"/>
              </a:rPr>
              <a:t>Generate Random Solar Days</a:t>
            </a:r>
            <a:endParaRPr sz="1400" dirty="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AutoNum type="alphaLcPeriod"/>
            </a:pPr>
            <a:r>
              <a:rPr lang="en" sz="1400" dirty="0">
                <a:solidFill>
                  <a:srgbClr val="000000"/>
                </a:solidFill>
                <a:latin typeface="Arial"/>
                <a:ea typeface="Arial"/>
                <a:cs typeface="Arial"/>
                <a:sym typeface="Arial"/>
              </a:rPr>
              <a:t>This simulates the solar radiation for each day of a </a:t>
            </a:r>
            <a:r>
              <a:rPr lang="en" sz="1400" dirty="0" smtClean="0">
                <a:solidFill>
                  <a:srgbClr val="000000"/>
                </a:solidFill>
                <a:latin typeface="Arial"/>
                <a:ea typeface="Arial"/>
                <a:cs typeface="Arial"/>
                <a:sym typeface="Arial"/>
              </a:rPr>
              <a:t>1 </a:t>
            </a:r>
            <a:r>
              <a:rPr lang="en" sz="1400" dirty="0">
                <a:solidFill>
                  <a:srgbClr val="000000"/>
                </a:solidFill>
                <a:latin typeface="Arial"/>
                <a:ea typeface="Arial"/>
                <a:cs typeface="Arial"/>
                <a:sym typeface="Arial"/>
              </a:rPr>
              <a:t>month period</a:t>
            </a:r>
            <a:endParaRPr sz="1400" dirty="0">
              <a:solidFill>
                <a:srgbClr val="000000"/>
              </a:solidFill>
              <a:latin typeface="Arial"/>
              <a:ea typeface="Arial"/>
              <a:cs typeface="Arial"/>
              <a:sym typeface="Arial"/>
            </a:endParaRPr>
          </a:p>
          <a:p>
            <a:pPr marL="457200" lvl="0" indent="-317500" rtl="0">
              <a:spcBef>
                <a:spcPts val="0"/>
              </a:spcBef>
              <a:spcAft>
                <a:spcPts val="0"/>
              </a:spcAft>
              <a:buClr>
                <a:srgbClr val="000000"/>
              </a:buClr>
              <a:buSzPts val="1400"/>
              <a:buFont typeface="Arial"/>
              <a:buAutoNum type="arabicPeriod"/>
            </a:pPr>
            <a:r>
              <a:rPr lang="en" sz="1400" dirty="0">
                <a:solidFill>
                  <a:srgbClr val="000000"/>
                </a:solidFill>
                <a:latin typeface="Arial"/>
                <a:ea typeface="Arial"/>
                <a:cs typeface="Arial"/>
                <a:sym typeface="Arial"/>
              </a:rPr>
              <a:t>Print Daily Totals</a:t>
            </a:r>
            <a:endParaRPr sz="1400" dirty="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AutoNum type="alphaLcPeriod"/>
            </a:pPr>
            <a:r>
              <a:rPr lang="en" sz="1400" dirty="0">
                <a:solidFill>
                  <a:srgbClr val="000000"/>
                </a:solidFill>
                <a:latin typeface="Arial"/>
                <a:ea typeface="Arial"/>
                <a:cs typeface="Arial"/>
                <a:sym typeface="Arial"/>
              </a:rPr>
              <a:t>This outputs all of the input and output information into tables and visuals for analysis</a:t>
            </a:r>
            <a:endParaRPr sz="1400" dirty="0">
              <a:solidFill>
                <a:srgbClr val="000000"/>
              </a:solidFill>
              <a:latin typeface="Arial"/>
              <a:ea typeface="Arial"/>
              <a:cs typeface="Arial"/>
              <a:sym typeface="Arial"/>
            </a:endParaRPr>
          </a:p>
          <a:p>
            <a:pPr marL="0" lvl="0" indent="0">
              <a:spcBef>
                <a:spcPts val="1600"/>
              </a:spcBef>
              <a:spcAft>
                <a:spcPts val="1600"/>
              </a:spcAft>
              <a:buNone/>
            </a:pPr>
            <a:endParaRPr dirty="0"/>
          </a:p>
        </p:txBody>
      </p:sp>
      <p:sp>
        <p:nvSpPr>
          <p:cNvPr id="168" name="Shape 168"/>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System Design - Detailed Design</a:t>
            </a:r>
            <a:endParaRPr/>
          </a:p>
        </p:txBody>
      </p:sp>
      <p:sp>
        <p:nvSpPr>
          <p:cNvPr id="174" name="Shape 174"/>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pic>
        <p:nvPicPr>
          <p:cNvPr id="175" name="Shape 175"/>
          <p:cNvPicPr preferRelativeResize="0"/>
          <p:nvPr/>
        </p:nvPicPr>
        <p:blipFill>
          <a:blip r:embed="rId3">
            <a:alphaModFix/>
          </a:blip>
          <a:stretch>
            <a:fillRect/>
          </a:stretch>
        </p:blipFill>
        <p:spPr>
          <a:xfrm>
            <a:off x="1184375" y="1963400"/>
            <a:ext cx="6775250" cy="2984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System Design - Detailed Design - Daily</a:t>
            </a:r>
            <a:endParaRPr/>
          </a:p>
        </p:txBody>
      </p:sp>
      <p:sp>
        <p:nvSpPr>
          <p:cNvPr id="181" name="Shape 181"/>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pic>
        <p:nvPicPr>
          <p:cNvPr id="182" name="Shape 182"/>
          <p:cNvPicPr preferRelativeResize="0"/>
          <p:nvPr/>
        </p:nvPicPr>
        <p:blipFill>
          <a:blip r:embed="rId3">
            <a:alphaModFix/>
          </a:blip>
          <a:stretch>
            <a:fillRect/>
          </a:stretch>
        </p:blipFill>
        <p:spPr>
          <a:xfrm>
            <a:off x="2374067" y="2113175"/>
            <a:ext cx="4395870" cy="26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a:off x="2104018" y="2078875"/>
            <a:ext cx="4939574" cy="2867975"/>
          </a:xfrm>
          <a:prstGeom prst="rect">
            <a:avLst/>
          </a:prstGeom>
          <a:noFill/>
          <a:ln>
            <a:noFill/>
          </a:ln>
        </p:spPr>
      </p:pic>
      <p:sp>
        <p:nvSpPr>
          <p:cNvPr id="188" name="Shape 18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System Design - Detailed Design - Monthly</a:t>
            </a:r>
            <a:endParaRPr/>
          </a:p>
        </p:txBody>
      </p:sp>
      <p:sp>
        <p:nvSpPr>
          <p:cNvPr id="189" name="Shape 189"/>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612825" y="1980525"/>
            <a:ext cx="7918360" cy="2984851"/>
          </a:xfrm>
          <a:prstGeom prst="rect">
            <a:avLst/>
          </a:prstGeom>
          <a:noFill/>
          <a:ln>
            <a:noFill/>
          </a:ln>
        </p:spPr>
      </p:pic>
      <p:sp>
        <p:nvSpPr>
          <p:cNvPr id="195" name="Shape 195"/>
          <p:cNvSpPr txBox="1">
            <a:spLocks noGrp="1"/>
          </p:cNvSpPr>
          <p:nvPr>
            <p:ph type="title"/>
          </p:nvPr>
        </p:nvSpPr>
        <p:spPr>
          <a:xfrm>
            <a:off x="729450" y="1318650"/>
            <a:ext cx="68571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System Design - Detailed Design - Yearly</a:t>
            </a:r>
            <a:endParaRPr/>
          </a:p>
        </p:txBody>
      </p:sp>
      <p:sp>
        <p:nvSpPr>
          <p:cNvPr id="196" name="Shape 196"/>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System Design - Technology</a:t>
            </a:r>
            <a:endParaRPr/>
          </a:p>
        </p:txBody>
      </p:sp>
      <p:sp>
        <p:nvSpPr>
          <p:cNvPr id="202" name="Shape 202"/>
          <p:cNvSpPr txBox="1">
            <a:spLocks noGrp="1"/>
          </p:cNvSpPr>
          <p:nvPr>
            <p:ph type="body" idx="1"/>
          </p:nvPr>
        </p:nvSpPr>
        <p:spPr>
          <a:xfrm>
            <a:off x="729450" y="2078875"/>
            <a:ext cx="7688700" cy="285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Arial"/>
              <a:buChar char="●"/>
            </a:pPr>
            <a:r>
              <a:rPr lang="en" sz="2000">
                <a:solidFill>
                  <a:srgbClr val="000000"/>
                </a:solidFill>
                <a:latin typeface="Arial"/>
                <a:ea typeface="Arial"/>
                <a:cs typeface="Arial"/>
                <a:sym typeface="Arial"/>
              </a:rPr>
              <a:t>Excel VBA Macro Buttons</a:t>
            </a: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914400" lvl="1" indent="-330200"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Generate random usage profile for the selected month: between 90% and 110% of average daily usage</a:t>
            </a:r>
            <a:endParaRPr sz="1600">
              <a:solidFill>
                <a:srgbClr val="000000"/>
              </a:solidFill>
              <a:latin typeface="Arial"/>
              <a:ea typeface="Arial"/>
              <a:cs typeface="Arial"/>
              <a:sym typeface="Arial"/>
            </a:endParaRPr>
          </a:p>
          <a:p>
            <a:pPr marL="914400" lvl="1" indent="-330200"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Generate random solar profile for the selected month: mixture of low, medium, and high solar days </a:t>
            </a:r>
            <a:endParaRPr sz="1600">
              <a:solidFill>
                <a:srgbClr val="000000"/>
              </a:solidFill>
              <a:latin typeface="Arial"/>
              <a:ea typeface="Arial"/>
              <a:cs typeface="Arial"/>
              <a:sym typeface="Arial"/>
            </a:endParaRPr>
          </a:p>
          <a:p>
            <a:pPr marL="914400" lvl="1" indent="-330200"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Print daily totals for selected month: compiles monthly data in a seperate tab for data analysis </a:t>
            </a:r>
            <a:endParaRPr sz="1600">
              <a:solidFill>
                <a:srgbClr val="000000"/>
              </a:solidFill>
              <a:latin typeface="Arial"/>
              <a:ea typeface="Arial"/>
              <a:cs typeface="Arial"/>
              <a:sym typeface="Arial"/>
            </a:endParaRPr>
          </a:p>
          <a:p>
            <a:pPr marL="914400" lvl="1" indent="-330200"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Combination of these Macros easily allows the user to simulate a full year under various conditions</a:t>
            </a:r>
            <a:endParaRPr sz="1600">
              <a:solidFill>
                <a:srgbClr val="000000"/>
              </a:solidFill>
              <a:latin typeface="Arial"/>
              <a:ea typeface="Arial"/>
              <a:cs typeface="Arial"/>
              <a:sym typeface="Arial"/>
            </a:endParaRPr>
          </a:p>
        </p:txBody>
      </p:sp>
      <p:sp>
        <p:nvSpPr>
          <p:cNvPr id="203" name="Shape 203"/>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System Design - Test Plan</a:t>
            </a:r>
            <a:endParaRPr/>
          </a:p>
        </p:txBody>
      </p:sp>
      <p:sp>
        <p:nvSpPr>
          <p:cNvPr id="209" name="Shape 20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Achieve Demand</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Financial Target</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AutoNum type="arabicPeriod"/>
            </a:pPr>
            <a:r>
              <a:rPr lang="en" sz="1800">
                <a:solidFill>
                  <a:srgbClr val="000000"/>
                </a:solidFill>
                <a:latin typeface="Arial"/>
                <a:ea typeface="Arial"/>
                <a:cs typeface="Arial"/>
                <a:sym typeface="Arial"/>
              </a:rPr>
              <a:t>Variable Solar Capabilities</a:t>
            </a:r>
            <a:endParaRPr sz="1800">
              <a:solidFill>
                <a:srgbClr val="000000"/>
              </a:solidFill>
              <a:latin typeface="Arial"/>
              <a:ea typeface="Arial"/>
              <a:cs typeface="Arial"/>
              <a:sym typeface="Arial"/>
            </a:endParaRPr>
          </a:p>
          <a:p>
            <a:pPr marL="457200" lvl="0" indent="-342900">
              <a:spcBef>
                <a:spcPts val="1000"/>
              </a:spcBef>
              <a:spcAft>
                <a:spcPts val="1000"/>
              </a:spcAft>
              <a:buClr>
                <a:srgbClr val="000000"/>
              </a:buClr>
              <a:buSzPts val="1800"/>
              <a:buFont typeface="Arial"/>
              <a:buAutoNum type="arabicPeriod"/>
            </a:pPr>
            <a:r>
              <a:rPr lang="en" sz="1800">
                <a:solidFill>
                  <a:srgbClr val="000000"/>
                </a:solidFill>
                <a:latin typeface="Arial"/>
                <a:ea typeface="Arial"/>
                <a:cs typeface="Arial"/>
                <a:sym typeface="Arial"/>
              </a:rPr>
              <a:t>Growth Simulation</a:t>
            </a:r>
            <a:endParaRPr sz="1800">
              <a:solidFill>
                <a:srgbClr val="000000"/>
              </a:solidFill>
              <a:latin typeface="Arial"/>
              <a:ea typeface="Arial"/>
              <a:cs typeface="Arial"/>
              <a:sym typeface="Arial"/>
            </a:endParaRPr>
          </a:p>
        </p:txBody>
      </p:sp>
      <p:sp>
        <p:nvSpPr>
          <p:cNvPr id="210" name="Shape 210"/>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System Design - Implementing Prototype -</a:t>
            </a:r>
            <a:endParaRPr dirty="0"/>
          </a:p>
          <a:p>
            <a:pPr marL="0" lvl="0" indent="0">
              <a:spcBef>
                <a:spcPts val="0"/>
              </a:spcBef>
              <a:spcAft>
                <a:spcPts val="0"/>
              </a:spcAft>
              <a:buNone/>
            </a:pPr>
            <a:r>
              <a:rPr lang="en" dirty="0" smtClean="0"/>
              <a:t>Nichols, Iowa</a:t>
            </a:r>
            <a:endParaRPr dirty="0"/>
          </a:p>
        </p:txBody>
      </p:sp>
      <p:sp>
        <p:nvSpPr>
          <p:cNvPr id="216" name="Shape 216"/>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pic>
        <p:nvPicPr>
          <p:cNvPr id="217" name="Shape 217"/>
          <p:cNvPicPr preferRelativeResize="0"/>
          <p:nvPr/>
        </p:nvPicPr>
        <p:blipFill>
          <a:blip r:embed="rId3">
            <a:alphaModFix/>
          </a:blip>
          <a:stretch>
            <a:fillRect/>
          </a:stretch>
        </p:blipFill>
        <p:spPr>
          <a:xfrm>
            <a:off x="1050637" y="2307125"/>
            <a:ext cx="7046327" cy="2562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
        <p:nvSpPr>
          <p:cNvPr id="93" name="Shape 9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Project Plan - Problem Statement</a:t>
            </a:r>
            <a:endParaRPr/>
          </a:p>
        </p:txBody>
      </p:sp>
      <p:sp>
        <p:nvSpPr>
          <p:cNvPr id="94" name="Shape 94"/>
          <p:cNvSpPr txBox="1">
            <a:spLocks noGrp="1"/>
          </p:cNvSpPr>
          <p:nvPr>
            <p:ph type="body" idx="1"/>
          </p:nvPr>
        </p:nvSpPr>
        <p:spPr>
          <a:xfrm>
            <a:off x="729450" y="2078875"/>
            <a:ext cx="7085700" cy="1913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dirty="0">
                <a:solidFill>
                  <a:srgbClr val="000000"/>
                </a:solidFill>
                <a:latin typeface="Arial"/>
                <a:ea typeface="Arial"/>
                <a:cs typeface="Arial"/>
                <a:sym typeface="Arial"/>
              </a:rPr>
              <a:t>Alliant Energy has tasked our team with creating a spreadsheet that will calculate the amount of distributed energy needed to meet the kWh demands of a small town in Iowa. This town is miles from the grid and requires long transmission lines to provide power to the town, so it might be more cost effective to create a microgrid in Nichols.</a:t>
            </a:r>
            <a:endParaRPr sz="1400" dirty="0">
              <a:solidFill>
                <a:srgbClr val="000000"/>
              </a:solidFill>
              <a:latin typeface="Arial"/>
              <a:ea typeface="Arial"/>
              <a:cs typeface="Arial"/>
              <a:sym typeface="Arial"/>
            </a:endParaRPr>
          </a:p>
        </p:txBody>
      </p:sp>
      <p:pic>
        <p:nvPicPr>
          <p:cNvPr id="95" name="Shape 95"/>
          <p:cNvPicPr preferRelativeResize="0"/>
          <p:nvPr/>
        </p:nvPicPr>
        <p:blipFill>
          <a:blip r:embed="rId3">
            <a:alphaModFix/>
          </a:blip>
          <a:stretch>
            <a:fillRect/>
          </a:stretch>
        </p:blipFill>
        <p:spPr>
          <a:xfrm>
            <a:off x="3930750" y="3353662"/>
            <a:ext cx="3892625" cy="1601425"/>
          </a:xfrm>
          <a:prstGeom prst="rect">
            <a:avLst/>
          </a:prstGeom>
          <a:noFill/>
          <a:ln>
            <a:noFill/>
          </a:ln>
        </p:spPr>
      </p:pic>
      <p:sp>
        <p:nvSpPr>
          <p:cNvPr id="96" name="Shape 96"/>
          <p:cNvSpPr txBox="1"/>
          <p:nvPr/>
        </p:nvSpPr>
        <p:spPr>
          <a:xfrm>
            <a:off x="729450" y="3643913"/>
            <a:ext cx="3201300" cy="102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dirty="0"/>
              <a:t>Population: 374</a:t>
            </a:r>
            <a:endParaRPr dirty="0"/>
          </a:p>
          <a:p>
            <a:pPr marL="0" lvl="0" indent="0">
              <a:spcBef>
                <a:spcPts val="0"/>
              </a:spcBef>
              <a:spcAft>
                <a:spcPts val="0"/>
              </a:spcAft>
              <a:buNone/>
            </a:pPr>
            <a:r>
              <a:rPr lang="en" dirty="0"/>
              <a:t>Peak Demand: 630 kVA for 3 hours</a:t>
            </a:r>
            <a:endParaRPr dirty="0"/>
          </a:p>
          <a:p>
            <a:pPr marL="0" lvl="0" indent="0">
              <a:spcBef>
                <a:spcPts val="0"/>
              </a:spcBef>
              <a:spcAft>
                <a:spcPts val="0"/>
              </a:spcAft>
              <a:buNone/>
            </a:pPr>
            <a:r>
              <a:rPr lang="en" dirty="0"/>
              <a:t>Total Annual Load: 2,231 MVA</a:t>
            </a:r>
            <a:endParaRPr dirty="0"/>
          </a:p>
          <a:p>
            <a:pPr marL="0" lvl="0" indent="0">
              <a:spcBef>
                <a:spcPts val="0"/>
              </a:spcBef>
              <a:spcAft>
                <a:spcPts val="0"/>
              </a:spcAft>
              <a:buNone/>
            </a:pPr>
            <a:r>
              <a:rPr lang="en" dirty="0"/>
              <a:t>Fed via grid interconnection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 - Current Project Status</a:t>
            </a:r>
            <a:endParaRPr/>
          </a:p>
        </p:txBody>
      </p:sp>
      <p:sp>
        <p:nvSpPr>
          <p:cNvPr id="223" name="Shape 223"/>
          <p:cNvSpPr txBox="1">
            <a:spLocks noGrp="1"/>
          </p:cNvSpPr>
          <p:nvPr>
            <p:ph type="body" idx="1"/>
          </p:nvPr>
        </p:nvSpPr>
        <p:spPr>
          <a:xfrm>
            <a:off x="727650" y="1804550"/>
            <a:ext cx="7688700" cy="2261100"/>
          </a:xfrm>
          <a:prstGeom prst="rect">
            <a:avLst/>
          </a:prstGeom>
        </p:spPr>
        <p:txBody>
          <a:bodyPr spcFirstLastPara="1" wrap="square" lIns="91425" tIns="91425" rIns="91425" bIns="91425" anchor="t" anchorCtr="0">
            <a:noAutofit/>
          </a:bodyPr>
          <a:lstStyle/>
          <a:p>
            <a:pPr marL="457200" lvl="0" indent="-342900" rtl="0">
              <a:spcBef>
                <a:spcPts val="10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Prototype is capable of..</a:t>
            </a:r>
            <a:endParaRPr sz="1800" dirty="0">
              <a:solidFill>
                <a:srgbClr val="000000"/>
              </a:solidFill>
              <a:latin typeface="Arial"/>
              <a:ea typeface="Arial"/>
              <a:cs typeface="Arial"/>
              <a:sym typeface="Arial"/>
            </a:endParaRPr>
          </a:p>
          <a:p>
            <a:pPr marL="914400" lvl="1" indent="-342900" rtl="0">
              <a:spcBef>
                <a:spcPts val="1600"/>
              </a:spcBef>
              <a:spcAft>
                <a:spcPts val="0"/>
              </a:spcAft>
              <a:buClr>
                <a:srgbClr val="000000"/>
              </a:buClr>
              <a:buSzPts val="1800"/>
              <a:buFont typeface="Arial"/>
              <a:buChar char="○"/>
            </a:pPr>
            <a:r>
              <a:rPr lang="en" sz="1800" dirty="0" smtClean="0">
                <a:solidFill>
                  <a:srgbClr val="000000"/>
                </a:solidFill>
                <a:latin typeface="Arial"/>
                <a:ea typeface="Arial"/>
                <a:cs typeface="Arial"/>
                <a:sym typeface="Arial"/>
              </a:rPr>
              <a:t>Simulating environment </a:t>
            </a:r>
            <a:r>
              <a:rPr lang="en" sz="1800" dirty="0">
                <a:solidFill>
                  <a:srgbClr val="000000"/>
                </a:solidFill>
                <a:latin typeface="Arial"/>
                <a:ea typeface="Arial"/>
                <a:cs typeface="Arial"/>
                <a:sym typeface="Arial"/>
              </a:rPr>
              <a:t>including solar radiation and hourly kWh demand</a:t>
            </a:r>
            <a:endParaRPr sz="1800" dirty="0">
              <a:solidFill>
                <a:srgbClr val="000000"/>
              </a:solidFill>
              <a:latin typeface="Arial"/>
              <a:ea typeface="Arial"/>
              <a:cs typeface="Arial"/>
              <a:sym typeface="Arial"/>
            </a:endParaRPr>
          </a:p>
          <a:p>
            <a:pPr marL="914400" lvl="1" indent="-342900" rtl="0">
              <a:spcBef>
                <a:spcPts val="16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Supplying user defined portion of load via solar panels and batteries</a:t>
            </a:r>
            <a:endParaRPr sz="1800" dirty="0">
              <a:solidFill>
                <a:srgbClr val="000000"/>
              </a:solidFill>
              <a:latin typeface="Arial"/>
              <a:ea typeface="Arial"/>
              <a:cs typeface="Arial"/>
              <a:sym typeface="Arial"/>
            </a:endParaRPr>
          </a:p>
          <a:p>
            <a:pPr marL="914400" lvl="1" indent="-342900" rtl="0">
              <a:spcBef>
                <a:spcPts val="1600"/>
              </a:spcBef>
              <a:spcAft>
                <a:spcPts val="1600"/>
              </a:spcAft>
              <a:buClr>
                <a:srgbClr val="000000"/>
              </a:buClr>
              <a:buSzPts val="1800"/>
              <a:buFont typeface="Arial"/>
              <a:buChar char="○"/>
            </a:pPr>
            <a:r>
              <a:rPr lang="en" sz="1800" dirty="0">
                <a:solidFill>
                  <a:srgbClr val="000000"/>
                </a:solidFill>
                <a:latin typeface="Arial"/>
                <a:ea typeface="Arial"/>
                <a:cs typeface="Arial"/>
                <a:sym typeface="Arial"/>
              </a:rPr>
              <a:t>Conveying important information such as supplied demand and power generation visually</a:t>
            </a:r>
            <a:endParaRPr sz="1800" dirty="0">
              <a:solidFill>
                <a:srgbClr val="000000"/>
              </a:solidFill>
              <a:latin typeface="Arial"/>
              <a:ea typeface="Arial"/>
              <a:cs typeface="Arial"/>
              <a:sym typeface="Arial"/>
            </a:endParaRPr>
          </a:p>
        </p:txBody>
      </p:sp>
      <p:sp>
        <p:nvSpPr>
          <p:cNvPr id="224" name="Shape 224"/>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 - Individual Contributions</a:t>
            </a:r>
            <a:endParaRPr/>
          </a:p>
        </p:txBody>
      </p:sp>
      <p:sp>
        <p:nvSpPr>
          <p:cNvPr id="230" name="Shape 230"/>
          <p:cNvSpPr txBox="1">
            <a:spLocks noGrp="1"/>
          </p:cNvSpPr>
          <p:nvPr>
            <p:ph type="body" idx="1"/>
          </p:nvPr>
        </p:nvSpPr>
        <p:spPr>
          <a:xfrm>
            <a:off x="727650" y="1853850"/>
            <a:ext cx="7688700" cy="2261100"/>
          </a:xfrm>
          <a:prstGeom prst="rect">
            <a:avLst/>
          </a:prstGeom>
        </p:spPr>
        <p:txBody>
          <a:bodyPr spcFirstLastPara="1" wrap="square" lIns="91425" tIns="91425" rIns="91425" bIns="91425" anchor="t" anchorCtr="0">
            <a:noAutofit/>
          </a:bodyPr>
          <a:lstStyle/>
          <a:p>
            <a:pPr marL="457200" lvl="0" indent="-317500" rtl="0">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Nick - weekly status reports, team website, project planning, test plan, design document</a:t>
            </a:r>
            <a:endParaRPr sz="1400">
              <a:solidFill>
                <a:srgbClr val="000000"/>
              </a:solidFill>
              <a:latin typeface="Arial"/>
              <a:ea typeface="Arial"/>
              <a:cs typeface="Arial"/>
              <a:sym typeface="Arial"/>
            </a:endParaRPr>
          </a:p>
          <a:p>
            <a:pPr marL="457200" lvl="0" indent="-317500" rtl="0">
              <a:spcBef>
                <a:spcPts val="1600"/>
              </a:spcBef>
              <a:spcAft>
                <a:spcPts val="0"/>
              </a:spcAft>
              <a:buClr>
                <a:srgbClr val="000000"/>
              </a:buClr>
              <a:buSzPts val="1400"/>
              <a:buFont typeface="Arial"/>
              <a:buChar char="●"/>
            </a:pPr>
            <a:r>
              <a:rPr lang="en" sz="1400">
                <a:solidFill>
                  <a:srgbClr val="000000"/>
                </a:solidFill>
                <a:latin typeface="Arial"/>
                <a:ea typeface="Arial"/>
                <a:cs typeface="Arial"/>
                <a:sym typeface="Arial"/>
              </a:rPr>
              <a:t>Joe - prototype simulation, load data, user defined supply of kWh demand</a:t>
            </a:r>
            <a:endParaRPr sz="1400">
              <a:solidFill>
                <a:srgbClr val="000000"/>
              </a:solidFill>
              <a:latin typeface="Arial"/>
              <a:ea typeface="Arial"/>
              <a:cs typeface="Arial"/>
              <a:sym typeface="Arial"/>
            </a:endParaRPr>
          </a:p>
          <a:p>
            <a:pPr marL="457200" lvl="0" indent="-317500" rtl="0">
              <a:spcBef>
                <a:spcPts val="1600"/>
              </a:spcBef>
              <a:spcAft>
                <a:spcPts val="0"/>
              </a:spcAft>
              <a:buClr>
                <a:srgbClr val="000000"/>
              </a:buClr>
              <a:buSzPts val="1400"/>
              <a:buFont typeface="Arial"/>
              <a:buChar char="●"/>
            </a:pPr>
            <a:r>
              <a:rPr lang="en" sz="1400">
                <a:solidFill>
                  <a:srgbClr val="000000"/>
                </a:solidFill>
                <a:latin typeface="Arial"/>
                <a:ea typeface="Arial"/>
                <a:cs typeface="Arial"/>
                <a:sym typeface="Arial"/>
              </a:rPr>
              <a:t>Taylor - Solar radiation and generation research, solar + battery implementation for power supply</a:t>
            </a:r>
            <a:endParaRPr sz="1400">
              <a:solidFill>
                <a:srgbClr val="000000"/>
              </a:solidFill>
              <a:latin typeface="Arial"/>
              <a:ea typeface="Arial"/>
              <a:cs typeface="Arial"/>
              <a:sym typeface="Arial"/>
            </a:endParaRPr>
          </a:p>
          <a:p>
            <a:pPr marL="457200" lvl="0" indent="-317500" rtl="0">
              <a:spcBef>
                <a:spcPts val="1600"/>
              </a:spcBef>
              <a:spcAft>
                <a:spcPts val="0"/>
              </a:spcAft>
              <a:buClr>
                <a:srgbClr val="000000"/>
              </a:buClr>
              <a:buSzPts val="1400"/>
              <a:buFont typeface="Arial"/>
              <a:buChar char="●"/>
            </a:pPr>
            <a:r>
              <a:rPr lang="en" sz="1400">
                <a:solidFill>
                  <a:srgbClr val="000000"/>
                </a:solidFill>
                <a:latin typeface="Arial"/>
                <a:ea typeface="Arial"/>
                <a:cs typeface="Arial"/>
                <a:sym typeface="Arial"/>
              </a:rPr>
              <a:t>Minoru - User interface for prototype, solar radiation and generation research, load data</a:t>
            </a:r>
            <a:endParaRPr sz="1400">
              <a:solidFill>
                <a:srgbClr val="000000"/>
              </a:solidFill>
              <a:latin typeface="Arial"/>
              <a:ea typeface="Arial"/>
              <a:cs typeface="Arial"/>
              <a:sym typeface="Arial"/>
            </a:endParaRPr>
          </a:p>
          <a:p>
            <a:pPr marL="457200" lvl="0" indent="-317500">
              <a:spcBef>
                <a:spcPts val="1600"/>
              </a:spcBef>
              <a:spcAft>
                <a:spcPts val="1600"/>
              </a:spcAft>
              <a:buClr>
                <a:srgbClr val="000000"/>
              </a:buClr>
              <a:buSzPts val="1400"/>
              <a:buFont typeface="Arial"/>
              <a:buChar char="●"/>
            </a:pPr>
            <a:r>
              <a:rPr lang="en" sz="1400">
                <a:solidFill>
                  <a:srgbClr val="000000"/>
                </a:solidFill>
                <a:latin typeface="Arial"/>
                <a:ea typeface="Arial"/>
                <a:cs typeface="Arial"/>
                <a:sym typeface="Arial"/>
              </a:rPr>
              <a:t>Remo - Matlab simulation, load data organization, financial cost estimates</a:t>
            </a:r>
            <a:endParaRPr sz="1400">
              <a:solidFill>
                <a:srgbClr val="000000"/>
              </a:solidFill>
              <a:latin typeface="Arial"/>
              <a:ea typeface="Arial"/>
              <a:cs typeface="Arial"/>
              <a:sym typeface="Arial"/>
            </a:endParaRPr>
          </a:p>
        </p:txBody>
      </p:sp>
      <p:sp>
        <p:nvSpPr>
          <p:cNvPr id="231" name="Shape 231"/>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 - Plan for Fall Semester</a:t>
            </a:r>
            <a:endParaRPr/>
          </a:p>
        </p:txBody>
      </p:sp>
      <p:sp>
        <p:nvSpPr>
          <p:cNvPr id="237" name="Shape 237"/>
          <p:cNvSpPr txBox="1">
            <a:spLocks noGrp="1"/>
          </p:cNvSpPr>
          <p:nvPr>
            <p:ph type="body" idx="1"/>
          </p:nvPr>
        </p:nvSpPr>
        <p:spPr>
          <a:xfrm>
            <a:off x="727650" y="1984575"/>
            <a:ext cx="7688700" cy="22611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Aug: Apply summer data from Nichols to Spring design</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Aug: Update Spring prototype</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Aug - Sep: Finalize Matlab simulation tool</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Sep- Nov: Design system to accommodate for demand growth</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Nov - Dec: Apply microgrid design to locations across the US</a:t>
            </a:r>
            <a:endParaRPr sz="1800">
              <a:solidFill>
                <a:srgbClr val="000000"/>
              </a:solidFill>
              <a:latin typeface="Arial"/>
              <a:ea typeface="Arial"/>
              <a:cs typeface="Arial"/>
              <a:sym typeface="Arial"/>
            </a:endParaRPr>
          </a:p>
          <a:p>
            <a:pPr marL="457200" lvl="0" indent="-342900" rtl="0">
              <a:lnSpc>
                <a:spcPct val="100000"/>
              </a:lnSpc>
              <a:spcBef>
                <a:spcPts val="1000"/>
              </a:spcBef>
              <a:spcAft>
                <a:spcPts val="1000"/>
              </a:spcAft>
              <a:buClr>
                <a:srgbClr val="000000"/>
              </a:buClr>
              <a:buSzPts val="1800"/>
              <a:buFont typeface="Arial"/>
              <a:buChar char="●"/>
            </a:pPr>
            <a:r>
              <a:rPr lang="en" sz="1800">
                <a:solidFill>
                  <a:srgbClr val="000000"/>
                </a:solidFill>
                <a:latin typeface="Arial"/>
                <a:ea typeface="Arial"/>
                <a:cs typeface="Arial"/>
                <a:sym typeface="Arial"/>
              </a:rPr>
              <a:t>Nov - Dec: Finalize Senior Design project/ quantity and financial estimations</a:t>
            </a:r>
            <a:endParaRPr sz="1800">
              <a:latin typeface="Arial"/>
              <a:ea typeface="Arial"/>
              <a:cs typeface="Arial"/>
              <a:sym typeface="Arial"/>
            </a:endParaRPr>
          </a:p>
        </p:txBody>
      </p:sp>
      <p:sp>
        <p:nvSpPr>
          <p:cNvPr id="238" name="Shape 238"/>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Conclusion </a:t>
            </a:r>
            <a:r>
              <a:rPr lang="en" dirty="0" smtClean="0"/>
              <a:t>– Questions?</a:t>
            </a:r>
            <a:endParaRPr dirty="0"/>
          </a:p>
        </p:txBody>
      </p:sp>
      <p:sp>
        <p:nvSpPr>
          <p:cNvPr id="238" name="Shape 238"/>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666666"/>
                </a:solidFill>
              </a:rPr>
              <a:t>Team 11: High-Level Design of a Distribution Microgrid</a:t>
            </a:r>
            <a:endParaRPr dirty="0">
              <a:solidFill>
                <a:srgbClr val="666666"/>
              </a:solidFill>
            </a:endParaRPr>
          </a:p>
          <a:p>
            <a:pPr marL="0" lvl="0" indent="0" rtl="0">
              <a:spcBef>
                <a:spcPts val="0"/>
              </a:spcBef>
              <a:spcAft>
                <a:spcPts val="0"/>
              </a:spcAft>
              <a:buNone/>
            </a:pPr>
            <a:endParaRPr dirty="0"/>
          </a:p>
        </p:txBody>
      </p:sp>
    </p:spTree>
    <p:extLst>
      <p:ext uri="{BB962C8B-B14F-4D97-AF65-F5344CB8AC3E}">
        <p14:creationId xmlns:p14="http://schemas.microsoft.com/office/powerpoint/2010/main" val="200079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a:t>
            </a:r>
            <a:endParaRPr/>
          </a:p>
        </p:txBody>
      </p:sp>
      <p:sp>
        <p:nvSpPr>
          <p:cNvPr id="244" name="Shape 24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285750" lvl="0" indent="-285750" rtl="0">
              <a:spcBef>
                <a:spcPts val="0"/>
              </a:spcBef>
              <a:spcAft>
                <a:spcPts val="900"/>
              </a:spcAft>
              <a:buNone/>
            </a:pPr>
            <a:r>
              <a:rPr lang="en" sz="1100">
                <a:solidFill>
                  <a:srgbClr val="000000"/>
                </a:solidFill>
                <a:latin typeface="Arial"/>
                <a:ea typeface="Arial"/>
                <a:cs typeface="Arial"/>
                <a:sym typeface="Arial"/>
              </a:rPr>
              <a:t>Figure 1: Metelitsa, Colleen. “U.S. Microgrids 2017: Market Drivers, Analysis and Forecast.” </a:t>
            </a:r>
            <a:r>
              <a:rPr lang="en" sz="1100" i="1">
                <a:solidFill>
                  <a:srgbClr val="000000"/>
                </a:solidFill>
                <a:latin typeface="Arial"/>
                <a:ea typeface="Arial"/>
                <a:cs typeface="Arial"/>
                <a:sym typeface="Arial"/>
              </a:rPr>
              <a:t>U.S. Microgrids 2017: Market Drivers, Analysis and Forecast | Greentech Media</a:t>
            </a:r>
            <a:r>
              <a:rPr lang="en" sz="1100">
                <a:solidFill>
                  <a:srgbClr val="000000"/>
                </a:solidFill>
                <a:latin typeface="Arial"/>
                <a:ea typeface="Arial"/>
                <a:cs typeface="Arial"/>
                <a:sym typeface="Arial"/>
              </a:rPr>
              <a:t>, Nov. 2017</a:t>
            </a:r>
            <a:endParaRPr/>
          </a:p>
        </p:txBody>
      </p:sp>
      <p:sp>
        <p:nvSpPr>
          <p:cNvPr id="4" name="Shape 238"/>
          <p:cNvSpPr txBox="1">
            <a:spLocks/>
          </p:cNvSpPr>
          <p:nvPr/>
        </p:nvSpPr>
        <p:spPr>
          <a:xfrm>
            <a:off x="186000" y="558425"/>
            <a:ext cx="87720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n-US" smtClean="0">
                <a:solidFill>
                  <a:srgbClr val="666666"/>
                </a:solidFill>
              </a:rPr>
              <a:t>Team 11: High-Level Design of a Distribution Microgrid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Conceptual Sketch</a:t>
            </a:r>
            <a:endParaRPr/>
          </a:p>
        </p:txBody>
      </p:sp>
      <p:sp>
        <p:nvSpPr>
          <p:cNvPr id="102" name="Shape 102"/>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pic>
        <p:nvPicPr>
          <p:cNvPr id="103" name="Shape 103"/>
          <p:cNvPicPr preferRelativeResize="0"/>
          <p:nvPr/>
        </p:nvPicPr>
        <p:blipFill>
          <a:blip r:embed="rId3">
            <a:alphaModFix/>
          </a:blip>
          <a:stretch>
            <a:fillRect/>
          </a:stretch>
        </p:blipFill>
        <p:spPr>
          <a:xfrm>
            <a:off x="1283388" y="1967875"/>
            <a:ext cx="6577236" cy="298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Functional Requirements</a:t>
            </a:r>
            <a:endParaRPr/>
          </a:p>
        </p:txBody>
      </p:sp>
      <p:sp>
        <p:nvSpPr>
          <p:cNvPr id="109" name="Shape 109"/>
          <p:cNvSpPr txBox="1">
            <a:spLocks noGrp="1"/>
          </p:cNvSpPr>
          <p:nvPr>
            <p:ph type="body" idx="1"/>
          </p:nvPr>
        </p:nvSpPr>
        <p:spPr>
          <a:xfrm>
            <a:off x="729450" y="1799925"/>
            <a:ext cx="7688700" cy="2261100"/>
          </a:xfrm>
          <a:prstGeom prst="rect">
            <a:avLst/>
          </a:prstGeom>
        </p:spPr>
        <p:txBody>
          <a:bodyPr spcFirstLastPara="1" wrap="square" lIns="91425" tIns="91425" rIns="91425" bIns="91425" anchor="t" anchorCtr="0">
            <a:noAutofit/>
          </a:bodyPr>
          <a:lstStyle/>
          <a:p>
            <a:pPr marL="457200" lvl="0" indent="-342900" rtl="0">
              <a:spcBef>
                <a:spcPts val="10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The simulation of the electric system shall include solar radiation, generation, and load</a:t>
            </a:r>
            <a:endParaRPr sz="1800" dirty="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The solar panel generation and batteries must provide power with minimal load interruption (5% of peak demand)</a:t>
            </a:r>
            <a:endParaRPr sz="1800" dirty="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The spreadsheet will identify the ideal quantity of solar panels and batteries required to meet a user defined portion of the load (80%, 90%, 100%)</a:t>
            </a:r>
            <a:endParaRPr sz="1800" dirty="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dirty="0">
                <a:solidFill>
                  <a:srgbClr val="000000"/>
                </a:solidFill>
                <a:latin typeface="Arial"/>
                <a:ea typeface="Arial"/>
                <a:cs typeface="Arial"/>
                <a:sym typeface="Arial"/>
              </a:rPr>
              <a:t>The spreadsheet will include hourly demand calculations</a:t>
            </a:r>
            <a:endParaRPr sz="1800" dirty="0">
              <a:latin typeface="Arial"/>
              <a:ea typeface="Arial"/>
              <a:cs typeface="Arial"/>
              <a:sym typeface="Arial"/>
            </a:endParaRPr>
          </a:p>
        </p:txBody>
      </p:sp>
      <p:sp>
        <p:nvSpPr>
          <p:cNvPr id="110" name="Shape 110"/>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Non-Functional Requirements</a:t>
            </a:r>
            <a:endParaRPr/>
          </a:p>
        </p:txBody>
      </p:sp>
      <p:sp>
        <p:nvSpPr>
          <p:cNvPr id="116" name="Shape 116"/>
          <p:cNvSpPr txBox="1">
            <a:spLocks noGrp="1"/>
          </p:cNvSpPr>
          <p:nvPr>
            <p:ph type="body" idx="1"/>
          </p:nvPr>
        </p:nvSpPr>
        <p:spPr>
          <a:xfrm>
            <a:off x="729450" y="2016875"/>
            <a:ext cx="7688700" cy="2261100"/>
          </a:xfrm>
          <a:prstGeom prst="rect">
            <a:avLst/>
          </a:prstGeom>
        </p:spPr>
        <p:txBody>
          <a:bodyPr spcFirstLastPara="1" wrap="square" lIns="91425" tIns="91425" rIns="91425" bIns="91425" anchor="t" anchorCtr="0">
            <a:noAutofit/>
          </a:bodyPr>
          <a:lstStyle/>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Spreadsheet type deliverable</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Visual representations of load demand, generation, and battery supply</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Simulation able to run for at least a year of data</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Show all calculations and work in a separate tab</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Condense all important information together</a:t>
            </a:r>
            <a:endParaRPr sz="1800">
              <a:latin typeface="Arial"/>
              <a:ea typeface="Arial"/>
              <a:cs typeface="Arial"/>
              <a:sym typeface="Arial"/>
            </a:endParaRPr>
          </a:p>
        </p:txBody>
      </p:sp>
      <p:sp>
        <p:nvSpPr>
          <p:cNvPr id="117" name="Shape 117"/>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63300" y="1318650"/>
            <a:ext cx="84210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Technical Constraints/Considerations</a:t>
            </a:r>
            <a:endParaRPr/>
          </a:p>
        </p:txBody>
      </p:sp>
      <p:sp>
        <p:nvSpPr>
          <p:cNvPr id="123" name="Shape 1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The final deliverable shall be in the form of an excel spreadsheet</a:t>
            </a:r>
            <a:endParaRPr sz="1800">
              <a:solidFill>
                <a:srgbClr val="000000"/>
              </a:solidFill>
              <a:latin typeface="Arial"/>
              <a:ea typeface="Arial"/>
              <a:cs typeface="Arial"/>
              <a:sym typeface="Arial"/>
            </a:endParaRPr>
          </a:p>
          <a:p>
            <a:pPr marL="457200" lvl="0"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The only sources of power for the microgrid shall be solar panels and batteries</a:t>
            </a:r>
            <a:endParaRPr sz="1800">
              <a:solidFill>
                <a:srgbClr val="000000"/>
              </a:solidFill>
              <a:latin typeface="Arial"/>
              <a:ea typeface="Arial"/>
              <a:cs typeface="Arial"/>
              <a:sym typeface="Arial"/>
            </a:endParaRPr>
          </a:p>
          <a:p>
            <a:pPr marL="914400" lvl="1" indent="-342900"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Supplemental generators are available for demand not met</a:t>
            </a:r>
            <a:endParaRPr sz="1800">
              <a:latin typeface="Arial"/>
              <a:ea typeface="Arial"/>
              <a:cs typeface="Arial"/>
              <a:sym typeface="Arial"/>
            </a:endParaRPr>
          </a:p>
        </p:txBody>
      </p:sp>
      <p:sp>
        <p:nvSpPr>
          <p:cNvPr id="124" name="Shape 124"/>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Market Survey</a:t>
            </a:r>
            <a:endParaRPr/>
          </a:p>
        </p:txBody>
      </p:sp>
      <p:sp>
        <p:nvSpPr>
          <p:cNvPr id="130" name="Shape 130"/>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pic>
        <p:nvPicPr>
          <p:cNvPr id="131" name="Shape 131"/>
          <p:cNvPicPr preferRelativeResize="0"/>
          <p:nvPr/>
        </p:nvPicPr>
        <p:blipFill>
          <a:blip r:embed="rId3">
            <a:alphaModFix/>
          </a:blip>
          <a:stretch>
            <a:fillRect/>
          </a:stretch>
        </p:blipFill>
        <p:spPr>
          <a:xfrm>
            <a:off x="3901325" y="1905525"/>
            <a:ext cx="4516824" cy="2926499"/>
          </a:xfrm>
          <a:prstGeom prst="rect">
            <a:avLst/>
          </a:prstGeom>
          <a:noFill/>
          <a:ln>
            <a:noFill/>
          </a:ln>
        </p:spPr>
      </p:pic>
      <p:sp>
        <p:nvSpPr>
          <p:cNvPr id="132" name="Shape 132"/>
          <p:cNvSpPr txBox="1"/>
          <p:nvPr/>
        </p:nvSpPr>
        <p:spPr>
          <a:xfrm>
            <a:off x="537275" y="1949350"/>
            <a:ext cx="2944800" cy="3000300"/>
          </a:xfrm>
          <a:prstGeom prst="rect">
            <a:avLst/>
          </a:prstGeom>
          <a:noFill/>
          <a:ln>
            <a:noFill/>
          </a:ln>
        </p:spPr>
        <p:txBody>
          <a:bodyPr spcFirstLastPara="1" wrap="square" lIns="91425" tIns="91425" rIns="91425" bIns="91425" anchor="t" anchorCtr="0">
            <a:noAutofit/>
          </a:bodyPr>
          <a:lstStyle/>
          <a:p>
            <a:pPr marL="457200" lvl="0" indent="-342900" rtl="0">
              <a:lnSpc>
                <a:spcPct val="100000"/>
              </a:lnSpc>
              <a:spcBef>
                <a:spcPts val="1000"/>
              </a:spcBef>
              <a:spcAft>
                <a:spcPts val="0"/>
              </a:spcAft>
              <a:buSzPts val="1800"/>
              <a:buChar char="●"/>
            </a:pPr>
            <a:r>
              <a:rPr lang="en" sz="1800"/>
              <a:t>Few island microgrids</a:t>
            </a:r>
            <a:endParaRPr sz="1800"/>
          </a:p>
          <a:p>
            <a:pPr marL="457200" lvl="0" indent="-342900" rtl="0">
              <a:lnSpc>
                <a:spcPct val="100000"/>
              </a:lnSpc>
              <a:spcBef>
                <a:spcPts val="1000"/>
              </a:spcBef>
              <a:spcAft>
                <a:spcPts val="0"/>
              </a:spcAft>
              <a:buSzPts val="1800"/>
              <a:buChar char="●"/>
            </a:pPr>
            <a:r>
              <a:rPr lang="en" sz="1800"/>
              <a:t>Evolving Photovoltaic technology</a:t>
            </a:r>
            <a:endParaRPr sz="1800"/>
          </a:p>
          <a:p>
            <a:pPr marL="457200" lvl="0" indent="-342900" rtl="0">
              <a:lnSpc>
                <a:spcPct val="100000"/>
              </a:lnSpc>
              <a:spcBef>
                <a:spcPts val="1000"/>
              </a:spcBef>
              <a:spcAft>
                <a:spcPts val="0"/>
              </a:spcAft>
              <a:buSzPts val="1800"/>
              <a:buChar char="●"/>
            </a:pPr>
            <a:r>
              <a:rPr lang="en" sz="1800"/>
              <a:t>Remote towns require long transmission lines</a:t>
            </a:r>
            <a:endParaRPr sz="1800"/>
          </a:p>
        </p:txBody>
      </p:sp>
      <p:sp>
        <p:nvSpPr>
          <p:cNvPr id="133" name="Shape 133"/>
          <p:cNvSpPr txBox="1"/>
          <p:nvPr/>
        </p:nvSpPr>
        <p:spPr>
          <a:xfrm>
            <a:off x="3002525" y="4429075"/>
            <a:ext cx="898800" cy="27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Raleway"/>
                <a:ea typeface="Raleway"/>
                <a:cs typeface="Raleway"/>
                <a:sym typeface="Raleway"/>
              </a:rPr>
              <a:t>Figure 1</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Potential Risks &amp; Mitigation</a:t>
            </a:r>
            <a:endParaRPr/>
          </a:p>
        </p:txBody>
      </p:sp>
      <p:sp>
        <p:nvSpPr>
          <p:cNvPr id="139" name="Shape 13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rtl="0">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Accuracy of future load growth and PV and battery quantities to supply the load</a:t>
            </a:r>
            <a:endParaRPr sz="1400">
              <a:solidFill>
                <a:srgbClr val="000000"/>
              </a:solidFill>
              <a:latin typeface="Arial"/>
              <a:ea typeface="Arial"/>
              <a:cs typeface="Arial"/>
              <a:sym typeface="Arial"/>
            </a:endParaRPr>
          </a:p>
          <a:p>
            <a:pPr marL="914400" lvl="1" indent="-317500" rtl="0">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The growth of a town can only be estimated based on past trends and would affect the growth of the microgrid</a:t>
            </a:r>
            <a:endParaRPr sz="1400">
              <a:solidFill>
                <a:srgbClr val="000000"/>
              </a:solidFill>
              <a:latin typeface="Arial"/>
              <a:ea typeface="Arial"/>
              <a:cs typeface="Arial"/>
              <a:sym typeface="Arial"/>
            </a:endParaRPr>
          </a:p>
          <a:p>
            <a:pPr marL="914400" lvl="1" indent="-317500" rtl="0">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The ratio between the quantity of PV and batteries is dependant on the weather of the microgrid location. </a:t>
            </a:r>
            <a:endParaRPr sz="1400">
              <a:solidFill>
                <a:srgbClr val="000000"/>
              </a:solidFill>
              <a:latin typeface="Arial"/>
              <a:ea typeface="Arial"/>
              <a:cs typeface="Arial"/>
              <a:sym typeface="Arial"/>
            </a:endParaRPr>
          </a:p>
          <a:p>
            <a:pPr marL="1371600" lvl="2" indent="-317500" rtl="0">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For example, a location with less solar radiation will require more batteries to supply the load than a location with more solar radiation.</a:t>
            </a:r>
            <a:endParaRPr sz="1400">
              <a:latin typeface="Arial"/>
              <a:ea typeface="Arial"/>
              <a:cs typeface="Arial"/>
              <a:sym typeface="Arial"/>
            </a:endParaRPr>
          </a:p>
        </p:txBody>
      </p:sp>
      <p:sp>
        <p:nvSpPr>
          <p:cNvPr id="140" name="Shape 140"/>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Plan - Resource/Cost Estimate</a:t>
            </a:r>
            <a:endParaRPr/>
          </a:p>
        </p:txBody>
      </p:sp>
      <p:sp>
        <p:nvSpPr>
          <p:cNvPr id="146" name="Shape 14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Our project does not require any funds</a:t>
            </a:r>
            <a:endParaRPr sz="1800">
              <a:solidFill>
                <a:srgbClr val="000000"/>
              </a:solidFill>
              <a:latin typeface="Arial"/>
              <a:ea typeface="Arial"/>
              <a:cs typeface="Arial"/>
              <a:sym typeface="Arial"/>
            </a:endParaRPr>
          </a:p>
          <a:p>
            <a:pPr marL="457200" lvl="0" indent="-342900">
              <a:spcBef>
                <a:spcPts val="1600"/>
              </a:spcBef>
              <a:spcAft>
                <a:spcPts val="1600"/>
              </a:spcAft>
              <a:buClr>
                <a:srgbClr val="000000"/>
              </a:buClr>
              <a:buSzPts val="1800"/>
              <a:buFont typeface="Arial"/>
              <a:buChar char="●"/>
            </a:pPr>
            <a:r>
              <a:rPr lang="en" sz="1800">
                <a:solidFill>
                  <a:srgbClr val="000000"/>
                </a:solidFill>
                <a:latin typeface="Arial"/>
                <a:ea typeface="Arial"/>
                <a:cs typeface="Arial"/>
                <a:sym typeface="Arial"/>
              </a:rPr>
              <a:t>All necessary resources on data and technology specifications for the Nichols system is provided by Alliant</a:t>
            </a:r>
            <a:endParaRPr sz="1800">
              <a:solidFill>
                <a:srgbClr val="000000"/>
              </a:solidFill>
              <a:latin typeface="Arial"/>
              <a:ea typeface="Arial"/>
              <a:cs typeface="Arial"/>
              <a:sym typeface="Arial"/>
            </a:endParaRPr>
          </a:p>
        </p:txBody>
      </p:sp>
      <p:sp>
        <p:nvSpPr>
          <p:cNvPr id="147" name="Shape 147"/>
          <p:cNvSpPr txBox="1">
            <a:spLocks noGrp="1"/>
          </p:cNvSpPr>
          <p:nvPr>
            <p:ph type="title"/>
          </p:nvPr>
        </p:nvSpPr>
        <p:spPr>
          <a:xfrm>
            <a:off x="186000" y="558425"/>
            <a:ext cx="87720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666666"/>
                </a:solidFill>
              </a:rPr>
              <a:t>Team 11: High-Level Design of a Distribution Microgrid</a:t>
            </a:r>
            <a:endParaRPr>
              <a:solidFill>
                <a:srgbClr val="666666"/>
              </a:solidFill>
            </a:endParaRPr>
          </a:p>
          <a:p>
            <a:pPr marL="0" lvl="0" indent="0"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1197</Words>
  <Application>Microsoft Office PowerPoint</Application>
  <PresentationFormat>On-screen Show (16:9)</PresentationFormat>
  <Paragraphs>125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Lato</vt:lpstr>
      <vt:lpstr>Raleway</vt:lpstr>
      <vt:lpstr>Arial</vt:lpstr>
      <vt:lpstr>Streamline</vt:lpstr>
      <vt:lpstr>High-Level Design of a Distribution Microgrid</vt:lpstr>
      <vt:lpstr>Team 11: High-Level Design of a Distribution Microgrid </vt:lpstr>
      <vt:lpstr>Project Plan - Conceptual Sketch</vt:lpstr>
      <vt:lpstr>Project Plan - Functional Requirements</vt:lpstr>
      <vt:lpstr>Project Plan - Non-Functional Requirements</vt:lpstr>
      <vt:lpstr>Project Plan - Technical Constraints/Considerations</vt:lpstr>
      <vt:lpstr>Project Plan - Market Survey</vt:lpstr>
      <vt:lpstr>Project Plan - Potential Risks &amp; Mitigation</vt:lpstr>
      <vt:lpstr>Project Plan - Resource/Cost Estimate</vt:lpstr>
      <vt:lpstr>Project Plan - Project Milestones</vt:lpstr>
      <vt:lpstr>Project Plan - Schedule</vt:lpstr>
      <vt:lpstr> System Design - Functional Decomposition</vt:lpstr>
      <vt:lpstr>System Design - Detailed Design</vt:lpstr>
      <vt:lpstr>System Design - Detailed Design - Daily</vt:lpstr>
      <vt:lpstr>System Design - Detailed Design - Monthly</vt:lpstr>
      <vt:lpstr>System Design - Detailed Design - Yearly</vt:lpstr>
      <vt:lpstr>System Design - Technology</vt:lpstr>
      <vt:lpstr>System Design - Test Plan</vt:lpstr>
      <vt:lpstr>System Design - Implementing Prototype - Nichols, Iowa</vt:lpstr>
      <vt:lpstr>Conclusion - Current Project Status</vt:lpstr>
      <vt:lpstr>Conclusion - Individual Contributions</vt:lpstr>
      <vt:lpstr>Conclusion - Plan for Fall Semester</vt:lpstr>
      <vt:lpstr>Conclusion – Questions?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High-Level Design of a Distribution Microgrid</dc:title>
  <dc:creator>Nicholas Stitzell</dc:creator>
  <cp:lastModifiedBy>Nicholas Stitzell</cp:lastModifiedBy>
  <cp:revision>2</cp:revision>
  <dcterms:modified xsi:type="dcterms:W3CDTF">2018-04-24T01:21:03Z</dcterms:modified>
</cp:coreProperties>
</file>